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2" r:id="rId4"/>
    <p:sldId id="259" r:id="rId5"/>
    <p:sldId id="260" r:id="rId6"/>
    <p:sldId id="263" r:id="rId7"/>
    <p:sldId id="267" r:id="rId8"/>
    <p:sldId id="265" r:id="rId9"/>
    <p:sldId id="266" r:id="rId10"/>
    <p:sldId id="270" r:id="rId11"/>
    <p:sldId id="264" r:id="rId12"/>
    <p:sldId id="269" r:id="rId13"/>
    <p:sldId id="282" r:id="rId14"/>
    <p:sldId id="283" r:id="rId15"/>
    <p:sldId id="284" r:id="rId16"/>
    <p:sldId id="290" r:id="rId17"/>
    <p:sldId id="285" r:id="rId18"/>
    <p:sldId id="286" r:id="rId19"/>
    <p:sldId id="268" r:id="rId20"/>
    <p:sldId id="271" r:id="rId21"/>
    <p:sldId id="287" r:id="rId22"/>
    <p:sldId id="272" r:id="rId23"/>
    <p:sldId id="273" r:id="rId24"/>
    <p:sldId id="274" r:id="rId25"/>
    <p:sldId id="277" r:id="rId26"/>
    <p:sldId id="280" r:id="rId27"/>
    <p:sldId id="279" r:id="rId28"/>
    <p:sldId id="276" r:id="rId29"/>
    <p:sldId id="281" r:id="rId30"/>
    <p:sldId id="288" r:id="rId31"/>
    <p:sldId id="261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BA96B-AA01-4A46-91D3-4056C0833036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05C10-537F-4A99-AE67-3ED36B08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5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9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9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9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5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96C0-E2D4-42F3-9BA1-4920310A388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538D-C225-4E80-BA93-BEF91A61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3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eira.maria@gmail.com" TargetMode="External"/><Relationship Id="rId2" Type="http://schemas.openxmlformats.org/officeDocument/2006/relationships/hyperlink" Target="mailto:maria.vieira@thomsonreuters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Semi-Closed Solutions in a New Model for Yield Curve Attribution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Maria Vieira</a:t>
            </a:r>
          </a:p>
          <a:p>
            <a:pPr marL="0" indent="0">
              <a:buNone/>
            </a:pPr>
            <a:r>
              <a:rPr lang="en-US" dirty="0" smtClean="0"/>
              <a:t>Thomson Reuters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maria.vieira@thomsonreuters.com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vieira.maria@gmail.com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Disclaimer: I will be presenting my own ideas, not necessarily the official position of Thomson Reuters.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out the previous equation: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Since 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= </a:t>
                </a:r>
                <a:r>
                  <a:rPr lang="en-US" i="1" dirty="0"/>
                  <a:t>j/2 - ∆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, we can use this in the previous eq. to obtain: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+∆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(1+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/>
                              </a:rPr>
                              <m:t>/2)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{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(1+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/>
                              </a:rPr>
                              <m:t>/2)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/2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1+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+∆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]}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 last term in the above eq. is a Geometric series, which can be solved by </a:t>
                </a:r>
                <a:r>
                  <a:rPr lang="en-US" sz="2400" dirty="0" err="1" smtClean="0"/>
                  <a:t>S</a:t>
                </a:r>
                <a:r>
                  <a:rPr lang="en-US" sz="2400" baseline="-25000" dirty="0" err="1" smtClean="0"/>
                  <a:t>n</a:t>
                </a:r>
                <a:r>
                  <a:rPr lang="en-US" sz="2400" dirty="0" smtClean="0"/>
                  <a:t>=a</a:t>
                </a:r>
                <a:r>
                  <a:rPr lang="en-US" sz="2400" baseline="-25000" dirty="0" smtClean="0"/>
                  <a:t>0</a:t>
                </a:r>
                <a:r>
                  <a:rPr lang="en-US" sz="2400" dirty="0" smtClean="0"/>
                  <a:t>(1-r</a:t>
                </a:r>
                <a:r>
                  <a:rPr lang="en-US" sz="2400" baseline="30000" dirty="0" smtClean="0"/>
                  <a:t>n</a:t>
                </a:r>
                <a:r>
                  <a:rPr lang="en-US" sz="2400" dirty="0"/>
                  <a:t>)/(</a:t>
                </a:r>
                <a:r>
                  <a:rPr lang="en-US" sz="2400" dirty="0" smtClean="0"/>
                  <a:t>1-r) with </a:t>
                </a:r>
                <a:r>
                  <a:rPr lang="en-US" sz="2400" dirty="0"/>
                  <a:t>a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= r=1/(1+Y’</a:t>
                </a:r>
                <a:r>
                  <a:rPr lang="en-US" sz="2400" baseline="-25000" dirty="0"/>
                  <a:t>i,t+Δt</a:t>
                </a:r>
                <a:r>
                  <a:rPr lang="en-US" sz="2400" dirty="0"/>
                  <a:t>/2</a:t>
                </a:r>
                <a:r>
                  <a:rPr lang="en-US" sz="2400" dirty="0" smtClean="0"/>
                  <a:t>),resulting in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+∆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2∆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, where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/2</m:t>
                        </m:r>
                      </m:den>
                    </m:f>
                  </m:oMath>
                </a14:m>
                <a:r>
                  <a:rPr lang="en-US" sz="2400" dirty="0" smtClean="0"/>
                  <a:t> 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+∆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0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Implied return of a treasury bond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100%</m:t>
                    </m:r>
                    <m:r>
                      <a:rPr lang="en-US" sz="2400" b="0" i="1" smtClean="0">
                        <a:latin typeface="Cambria Math"/>
                      </a:rPr>
                      <m:t>=(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-1)*100%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∗100%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dirty="0"/>
              </a:p>
              <a:p>
                <a:r>
                  <a:rPr lang="en-US" sz="2400" dirty="0" smtClean="0"/>
                  <a:t>8/31/2010 to</a:t>
                </a:r>
              </a:p>
              <a:p>
                <a:r>
                  <a:rPr lang="en-US" sz="2400" dirty="0" smtClean="0"/>
                  <a:t> </a:t>
                </a:r>
                <a:r>
                  <a:rPr lang="en-US" sz="2400" dirty="0"/>
                  <a:t>9/30/2010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6" y="2819400"/>
            <a:ext cx="3381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down the returns: yield, roll, shift, twist and shape.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Yield and roll, depend on the passage of time, we calculate them first.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Yield return: we fix the yield and vary the time.</a:t>
            </a:r>
          </a:p>
          <a:p>
            <a:r>
              <a:rPr lang="en-US" dirty="0" smtClean="0"/>
              <a:t>Roll return: we fix the time and change the yield.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3352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Yi,t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2386" y="3781304"/>
                <a:ext cx="8382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386" y="3781304"/>
                <a:ext cx="838200" cy="3907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3861486" y="3233639"/>
            <a:ext cx="1091514" cy="547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61486" y="3192737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51970" y="3233639"/>
            <a:ext cx="14416" cy="489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0687" y="3478395"/>
                <a:ext cx="83820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7" y="3478395"/>
                <a:ext cx="838200" cy="3815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8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return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Yield: set  </a:t>
                </a:r>
                <a:r>
                  <a:rPr lang="en-US" dirty="0" err="1"/>
                  <a:t>Y’</a:t>
                </a:r>
                <a:r>
                  <a:rPr lang="en-US" baseline="-25000" dirty="0" err="1"/>
                  <a:t>i,t+Δt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= 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i,t</a:t>
                </a:r>
                <a:r>
                  <a:rPr lang="en-US" dirty="0" smtClean="0"/>
                  <a:t> which implies B=1, resulting in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𝑌𝑖𝑒𝑙𝑑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=[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/2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2∆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−1]∗100%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a linear approximation: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𝑌𝑖𝑒𝑙𝑑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∗∆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∗100%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4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return: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Taking </a:t>
                </a:r>
                <a:r>
                  <a:rPr lang="el-GR" sz="2800" dirty="0" smtClean="0"/>
                  <a:t>Δ</a:t>
                </a:r>
                <a:r>
                  <a:rPr lang="en-US" sz="2800" dirty="0" smtClean="0"/>
                  <a:t>t =0 and the yield dropping to </a:t>
                </a:r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i,t+Δt</a:t>
                </a:r>
                <a:r>
                  <a:rPr lang="en-US" sz="2800" baseline="-25000" dirty="0" smtClean="0"/>
                  <a:t> </a:t>
                </a:r>
                <a:r>
                  <a:rPr lang="en-US" sz="2800" dirty="0" smtClean="0"/>
                  <a:t> we have for the price of the bond: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+∆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(1+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/2)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/2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+∆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The roll return is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𝑅𝑜𝑙𝑙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/>
                      </a:rPr>
                      <m:t>)∗100%</m:t>
                    </m:r>
                  </m:oMath>
                </a14:m>
                <a:r>
                  <a:rPr lang="en-US" sz="2800" dirty="0" smtClean="0"/>
                  <a:t>,  where </a:t>
                </a:r>
                <a:r>
                  <a:rPr lang="en-US" sz="2800" dirty="0" err="1"/>
                  <a:t>P</a:t>
                </a:r>
                <a:r>
                  <a:rPr lang="en-US" sz="2800" baseline="-25000" dirty="0" err="1"/>
                  <a:t>i,t</a:t>
                </a:r>
                <a:r>
                  <a:rPr lang="en-US" sz="2800" baseline="-25000" dirty="0"/>
                  <a:t> </a:t>
                </a:r>
                <a:r>
                  <a:rPr lang="en-US" sz="2800" dirty="0"/>
                  <a:t>=</a:t>
                </a:r>
                <a:r>
                  <a:rPr lang="en-US" sz="2800" dirty="0" smtClean="0"/>
                  <a:t>1,  so: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𝑅𝑜𝑙𝑙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100%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/2</m:t>
                        </m:r>
                      </m:den>
                    </m:f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𝐷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</a:rPr>
                          <m:t>+∆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156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5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return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𝐼𝑚𝑝𝑙𝑖𝑒𝑑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𝑌𝑖𝑒𝑙𝑑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𝑅𝑜𝑙𝑙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𝑑𝑖𝑓𝑓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𝑆h𝑖𝑓𝑡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2400" i="1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𝑆h𝑖𝑓𝑡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𝑆h𝑖𝑓𝑡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∗100%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𝑆h𝑖𝑓𝑡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/2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+∆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]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(1+(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+∆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)/2)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𝑆h𝑖𝑓𝑡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𝐹</m:t>
                    </m:r>
                    <m:r>
                      <a:rPr lang="en-US" sz="2400" i="1"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1+(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+∆</m:t>
                        </m:r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  <m:r>
                          <a:rPr lang="en-US" sz="2400" i="1">
                            <a:latin typeface="Cambria Math"/>
                          </a:rPr>
                          <m:t>)/2</m:t>
                        </m:r>
                      </m:den>
                    </m:f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𝐹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+∆</m:t>
                        </m:r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𝑆h𝑖𝑓𝑡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∗100%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9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 return: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Rotation matrix:</a:t>
                </a:r>
              </a:p>
              <a:p>
                <a:r>
                  <a:rPr lang="en-US" sz="2400" dirty="0" smtClean="0"/>
                  <a:t>x’=x* </a:t>
                </a:r>
                <a:r>
                  <a:rPr lang="en-US" sz="2400" dirty="0"/>
                  <a:t>+ </a:t>
                </a:r>
                <a:r>
                  <a:rPr lang="en-US" sz="2400" dirty="0" smtClean="0"/>
                  <a:t>(x-x*)</a:t>
                </a:r>
                <a:r>
                  <a:rPr lang="en-US" sz="2400" dirty="0" err="1"/>
                  <a:t>cosθ</a:t>
                </a:r>
                <a:r>
                  <a:rPr lang="en-US" sz="2400" dirty="0"/>
                  <a:t>+(y-y*)</a:t>
                </a:r>
                <a:r>
                  <a:rPr lang="en-US" sz="2400" dirty="0" err="1"/>
                  <a:t>sinθ</a:t>
                </a:r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y’=y</a:t>
                </a:r>
                <a:r>
                  <a:rPr lang="en-US" sz="2400" dirty="0" smtClean="0"/>
                  <a:t>*-(x-x*)</a:t>
                </a:r>
                <a:r>
                  <a:rPr lang="en-US" sz="2400" dirty="0" err="1"/>
                  <a:t>sinθ</a:t>
                </a:r>
                <a:r>
                  <a:rPr lang="en-US" sz="2400" dirty="0"/>
                  <a:t>+(y-y*)</a:t>
                </a:r>
                <a:r>
                  <a:rPr lang="en-US" sz="2400" dirty="0" err="1" smtClean="0"/>
                  <a:t>cosθ</a:t>
                </a:r>
                <a:endParaRPr lang="en-US" sz="2400" dirty="0" smtClean="0"/>
              </a:p>
              <a:p>
                <a:r>
                  <a:rPr lang="en-US" sz="2400" dirty="0" smtClean="0"/>
                  <a:t>Denoting k* the pivot points: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+∆</m:t>
                        </m:r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−∆</m:t>
                        </m:r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</m:d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+∆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+(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1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 return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𝑑𝑖𝑓𝑓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𝑆h𝑖𝑓𝑡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𝑇𝑤𝑖𝑠𝑡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2800" i="1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𝑇𝑤𝑖𝑠𝑡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𝑇𝑤𝑖𝑠𝑡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𝑆h𝑖𝑓𝑡</m:t>
                            </m:r>
                          </m:sup>
                        </m:sSubSup>
                      </m:den>
                    </m:f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𝑇𝑤𝑖𝑠𝑡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′′</m:t>
                            </m:r>
                          </m:sup>
                        </m:sSubSup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′′</m:t>
                            </m:r>
                          </m:sup>
                        </m:sSubSup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′′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/2</m:t>
                        </m:r>
                      </m:den>
                    </m:f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′′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4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 (cont.) and Shape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𝑇𝑤𝑖𝑠𝑡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𝑇𝑤𝑖𝑠𝑡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𝑆h𝑖𝑓𝑡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∗100%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𝑇𝑤𝑖𝑠𝑡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i="1">
                                <a:latin typeface="Cambria Math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  <m:r>
                              <a:rPr lang="en-US" i="1">
                                <a:latin typeface="Cambria Math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∗100%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𝑆h𝑎𝑝𝑒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𝑆h𝑖𝑓𝑡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𝑇𝑤𝑖𝑠𝑡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3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Yield shift and angle of twist of return </a:t>
            </a:r>
            <a:r>
              <a:rPr lang="en-US" smtClean="0"/>
              <a:t>difference minimization: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334419"/>
            <a:ext cx="6743700" cy="3057525"/>
          </a:xfrm>
        </p:spPr>
      </p:pic>
      <p:sp>
        <p:nvSpPr>
          <p:cNvPr id="3" name="TextBox 2"/>
          <p:cNvSpPr txBox="1"/>
          <p:nvPr/>
        </p:nvSpPr>
        <p:spPr>
          <a:xfrm>
            <a:off x="2590800" y="20574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057400"/>
            <a:ext cx="66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empirically observed the returns of investment grade fixed income securities are correlated with yield curve movements.</a:t>
            </a:r>
          </a:p>
          <a:p>
            <a:r>
              <a:rPr lang="en-US" dirty="0" smtClean="0"/>
              <a:t>Yield curve attribution breaks down the return of an investment grade fixed income security into components:</a:t>
            </a:r>
          </a:p>
          <a:p>
            <a:pPr marL="0" indent="0">
              <a:buNone/>
            </a:pPr>
            <a:r>
              <a:rPr lang="en-US" dirty="0" smtClean="0"/>
              <a:t>    a) related to the yield curve (i.e., treasury returns).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b) intrinsic to the security itself (spread return, </a:t>
            </a:r>
            <a:r>
              <a:rPr lang="en-US" dirty="0" err="1" smtClean="0"/>
              <a:t>paydown</a:t>
            </a:r>
            <a:r>
              <a:rPr lang="en-US" dirty="0" smtClean="0"/>
              <a:t> return,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 components as a function of the maturity of the bond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43" y="1600200"/>
            <a:ext cx="3592514" cy="4525963"/>
          </a:xfrm>
        </p:spPr>
      </p:pic>
      <p:sp>
        <p:nvSpPr>
          <p:cNvPr id="3" name="TextBox 2"/>
          <p:cNvSpPr txBox="1"/>
          <p:nvPr/>
        </p:nvSpPr>
        <p:spPr>
          <a:xfrm>
            <a:off x="7395383" y="1134070"/>
            <a:ext cx="1432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8/31/2010 to</a:t>
            </a:r>
          </a:p>
          <a:p>
            <a:r>
              <a:rPr lang="en-US" dirty="0"/>
              <a:t> 9/30/2010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Yield curves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657600"/>
            <a:ext cx="128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Yield return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057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Implied and actual return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61018" y="3505200"/>
            <a:ext cx="117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 return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029200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return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75535" y="4553680"/>
            <a:ext cx="1494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Twist and</a:t>
            </a:r>
          </a:p>
          <a:p>
            <a:r>
              <a:rPr lang="en-US" dirty="0" smtClean="0"/>
              <a:t>Shape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Duration matching approach (Lord 1997)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/2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2(1+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/2)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+1)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2(1+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+1)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4(1+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/2)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+1)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(1+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/2)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+1)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𝑄</m:t>
                        </m:r>
                        <m:r>
                          <a:rPr lang="en-US" i="1">
                            <a:latin typeface="Cambria Math"/>
                          </a:rPr>
                          <m:t>(1−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  <m:r>
                              <a:rPr lang="en-US" i="1">
                                <a:latin typeface="Cambria Math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/2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6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Returns as a function of the duration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76" y="1600200"/>
            <a:ext cx="4904848" cy="4525963"/>
          </a:xfrm>
        </p:spPr>
      </p:pic>
      <p:sp>
        <p:nvSpPr>
          <p:cNvPr id="3" name="TextBox 2"/>
          <p:cNvSpPr txBox="1"/>
          <p:nvPr/>
        </p:nvSpPr>
        <p:spPr>
          <a:xfrm>
            <a:off x="838200" y="22098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Yield and Roll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23622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724400"/>
            <a:ext cx="66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7244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of a YC mostly rotated (06/30/2008 to 07/31/2008)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76" y="1600200"/>
            <a:ext cx="4904848" cy="4525963"/>
          </a:xfrm>
        </p:spPr>
      </p:pic>
      <p:sp>
        <p:nvSpPr>
          <p:cNvPr id="3" name="TextBox 2"/>
          <p:cNvSpPr txBox="1"/>
          <p:nvPr/>
        </p:nvSpPr>
        <p:spPr>
          <a:xfrm>
            <a:off x="990600" y="2362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Yield curves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23622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Yield and roll return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4364" y="4191000"/>
            <a:ext cx="99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Shift, twist and shape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of 06/30/2008 to 07/31/2008 (returns versus duration)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334419"/>
            <a:ext cx="6781800" cy="3057525"/>
          </a:xfrm>
        </p:spPr>
      </p:pic>
    </p:spTree>
    <p:extLst>
      <p:ext uri="{BB962C8B-B14F-4D97-AF65-F5344CB8AC3E}">
        <p14:creationId xmlns:p14="http://schemas.microsoft.com/office/powerpoint/2010/main" val="21112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Breakdown of Investment Grade Bonds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We use interpolation to find the returns: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                                                                                 Yield      </a:t>
                </a:r>
              </a:p>
              <a:p>
                <a:r>
                  <a:rPr lang="en-US" sz="2800" dirty="0" smtClean="0"/>
                  <a:t>                                        Treasury                          Roll</a:t>
                </a:r>
              </a:p>
              <a:p>
                <a:r>
                  <a:rPr lang="en-US" sz="2800" dirty="0" smtClean="0"/>
                  <a:t>Market Return                                                       Shift  </a:t>
                </a:r>
                <a:endParaRPr lang="en-US" sz="2800" dirty="0"/>
              </a:p>
              <a:p>
                <a:r>
                  <a:rPr lang="en-US" sz="2800" dirty="0" smtClean="0"/>
                  <a:t>                                                                                 Twist</a:t>
                </a:r>
                <a:endParaRPr lang="en-US" sz="2800" dirty="0"/>
              </a:p>
              <a:p>
                <a:r>
                  <a:rPr lang="en-US" sz="2800" dirty="0" smtClean="0"/>
                  <a:t>                                                                                 Shape</a:t>
                </a:r>
              </a:p>
              <a:p>
                <a:r>
                  <a:rPr lang="en-US" sz="2800" dirty="0" smtClean="0"/>
                  <a:t>                                        Spread             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156" r="-1852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3352800" y="3886200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800" y="4724400"/>
            <a:ext cx="533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38800" y="3429000"/>
            <a:ext cx="1524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38862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38800" y="4114800"/>
            <a:ext cx="1752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4114800"/>
            <a:ext cx="1752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8800" y="4229100"/>
            <a:ext cx="1752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A corporate bond.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Cusip</a:t>
            </a:r>
            <a:r>
              <a:rPr lang="en-US" sz="2800" dirty="0" smtClean="0"/>
              <a:t>: 00036AAB (AARP bond).</a:t>
            </a:r>
          </a:p>
          <a:p>
            <a:r>
              <a:rPr lang="en-US" sz="2800" dirty="0" smtClean="0"/>
              <a:t>Beginning date of the period: 07/30/2010</a:t>
            </a:r>
          </a:p>
          <a:p>
            <a:r>
              <a:rPr lang="en-US" sz="2800" dirty="0" smtClean="0"/>
              <a:t>Duration</a:t>
            </a:r>
            <a:r>
              <a:rPr lang="en-US" sz="2800" dirty="0"/>
              <a:t>: 11.13 years </a:t>
            </a:r>
            <a:r>
              <a:rPr lang="en-US" sz="2800" dirty="0" smtClean="0"/>
              <a:t>(Maturity: 20.76 years, yield: 5.93%).</a:t>
            </a:r>
          </a:p>
          <a:p>
            <a:r>
              <a:rPr lang="en-US" sz="2800" dirty="0" smtClean="0"/>
              <a:t>Ending date: 08/31/2010</a:t>
            </a:r>
          </a:p>
          <a:p>
            <a:r>
              <a:rPr lang="en-US" sz="2800" dirty="0" smtClean="0"/>
              <a:t>Market return: 8.63%</a:t>
            </a:r>
          </a:p>
          <a:p>
            <a:r>
              <a:rPr lang="en-US" sz="2800" dirty="0" smtClean="0"/>
              <a:t>Returns using our method:</a:t>
            </a:r>
          </a:p>
          <a:p>
            <a:r>
              <a:rPr lang="en-US" sz="2800" dirty="0" smtClean="0"/>
              <a:t>Yield ret.: 0.29%, roll: 0.08%, shift: 5.56%, twist:</a:t>
            </a:r>
          </a:p>
          <a:p>
            <a:r>
              <a:rPr lang="en-US" sz="2800" dirty="0" smtClean="0"/>
              <a:t> -0.07%, shape: 0.45%, spread: 2.32%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treasury bond: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Cusip</a:t>
            </a:r>
            <a:r>
              <a:rPr lang="en-US" dirty="0"/>
              <a:t>: </a:t>
            </a:r>
            <a:r>
              <a:rPr lang="en-US" dirty="0" smtClean="0"/>
              <a:t>912828ND.</a:t>
            </a:r>
            <a:endParaRPr lang="en-US" dirty="0"/>
          </a:p>
          <a:p>
            <a:r>
              <a:rPr lang="en-US" dirty="0"/>
              <a:t>Beginning date of the period: 07/30/2010</a:t>
            </a:r>
          </a:p>
          <a:p>
            <a:r>
              <a:rPr lang="en-US" dirty="0"/>
              <a:t>duration: </a:t>
            </a:r>
            <a:r>
              <a:rPr lang="en-US" dirty="0" smtClean="0"/>
              <a:t>8.24 </a:t>
            </a:r>
            <a:r>
              <a:rPr lang="en-US" dirty="0"/>
              <a:t>years </a:t>
            </a:r>
            <a:r>
              <a:rPr lang="en-US" dirty="0" smtClean="0"/>
              <a:t> (maturity</a:t>
            </a:r>
            <a:r>
              <a:rPr lang="en-US" dirty="0"/>
              <a:t>: </a:t>
            </a:r>
            <a:r>
              <a:rPr lang="en-US" dirty="0" smtClean="0"/>
              <a:t>9.80 </a:t>
            </a:r>
            <a:r>
              <a:rPr lang="en-US" dirty="0"/>
              <a:t>years</a:t>
            </a:r>
            <a:r>
              <a:rPr lang="en-US" dirty="0" smtClean="0"/>
              <a:t>,, </a:t>
            </a:r>
            <a:r>
              <a:rPr lang="en-US" dirty="0"/>
              <a:t>yield: </a:t>
            </a:r>
            <a:r>
              <a:rPr lang="en-US" dirty="0" smtClean="0"/>
              <a:t>2.90%).</a:t>
            </a:r>
            <a:endParaRPr lang="en-US" dirty="0"/>
          </a:p>
          <a:p>
            <a:r>
              <a:rPr lang="en-US" dirty="0"/>
              <a:t>Ending date: 08/31/2010</a:t>
            </a:r>
          </a:p>
          <a:p>
            <a:r>
              <a:rPr lang="en-US" dirty="0"/>
              <a:t>Market return: </a:t>
            </a:r>
            <a:r>
              <a:rPr lang="en-US" dirty="0" smtClean="0"/>
              <a:t>4.014%</a:t>
            </a:r>
            <a:endParaRPr lang="en-US" dirty="0"/>
          </a:p>
          <a:p>
            <a:r>
              <a:rPr lang="en-US" dirty="0"/>
              <a:t>Returns using our method:</a:t>
            </a:r>
          </a:p>
          <a:p>
            <a:r>
              <a:rPr lang="en-US" dirty="0"/>
              <a:t>Yield ret.: </a:t>
            </a:r>
            <a:r>
              <a:rPr lang="en-US" dirty="0" smtClean="0"/>
              <a:t>0.242%, </a:t>
            </a:r>
            <a:r>
              <a:rPr lang="en-US" dirty="0"/>
              <a:t>roll: </a:t>
            </a:r>
            <a:r>
              <a:rPr lang="en-US" dirty="0" smtClean="0"/>
              <a:t>0.109%, </a:t>
            </a:r>
            <a:r>
              <a:rPr lang="en-US" dirty="0"/>
              <a:t>shift: </a:t>
            </a:r>
            <a:r>
              <a:rPr lang="en-US" dirty="0" smtClean="0"/>
              <a:t>4.081%, </a:t>
            </a:r>
            <a:r>
              <a:rPr lang="en-US" dirty="0"/>
              <a:t>twist</a:t>
            </a:r>
            <a:r>
              <a:rPr lang="en-US" dirty="0" smtClean="0"/>
              <a:t>: </a:t>
            </a:r>
            <a:r>
              <a:rPr lang="en-US" dirty="0"/>
              <a:t>-</a:t>
            </a:r>
            <a:r>
              <a:rPr lang="en-US" dirty="0" smtClean="0"/>
              <a:t>0.082%, </a:t>
            </a:r>
            <a:r>
              <a:rPr lang="en-US" dirty="0"/>
              <a:t>shape: </a:t>
            </a:r>
            <a:r>
              <a:rPr lang="en-US" dirty="0" smtClean="0"/>
              <a:t>-0.172%, spread: 0.16%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Analysis of the US Yield Curve (5 years and entire period)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57" y="1600200"/>
            <a:ext cx="3567286" cy="4525963"/>
          </a:xfrm>
        </p:spPr>
      </p:pic>
      <p:sp>
        <p:nvSpPr>
          <p:cNvPr id="3" name="TextBox 2"/>
          <p:cNvSpPr txBox="1"/>
          <p:nvPr/>
        </p:nvSpPr>
        <p:spPr>
          <a:xfrm>
            <a:off x="1371600" y="2209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6277" y="14117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886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40756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257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52578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2007-2010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1774572"/>
            <a:ext cx="24318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squares=</a:t>
            </a:r>
          </a:p>
          <a:p>
            <a:r>
              <a:rPr lang="en-US" dirty="0" smtClean="0"/>
              <a:t>Implicit return</a:t>
            </a:r>
          </a:p>
          <a:p>
            <a:r>
              <a:rPr lang="en-US" dirty="0" smtClean="0"/>
              <a:t>X -&gt; yield return</a:t>
            </a:r>
          </a:p>
          <a:p>
            <a:r>
              <a:rPr lang="en-US" dirty="0" smtClean="0"/>
              <a:t>* -&gt; roll return</a:t>
            </a:r>
          </a:p>
          <a:p>
            <a:r>
              <a:rPr lang="en-US" dirty="0" smtClean="0"/>
              <a:t>Empty square= shift ret.</a:t>
            </a:r>
          </a:p>
          <a:p>
            <a:r>
              <a:rPr lang="en-US" dirty="0" smtClean="0"/>
              <a:t>+ -&gt; twist return</a:t>
            </a:r>
          </a:p>
          <a:p>
            <a:r>
              <a:rPr lang="en-US" dirty="0" smtClean="0"/>
              <a:t>Circle -&gt; shape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analysis: Average values for the returns: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82100"/>
              </p:ext>
            </p:extLst>
          </p:nvPr>
        </p:nvGraphicFramePr>
        <p:xfrm>
          <a:off x="1371600" y="1981200"/>
          <a:ext cx="5958840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140"/>
                <a:gridCol w="993140"/>
                <a:gridCol w="993140"/>
                <a:gridCol w="993140"/>
                <a:gridCol w="993140"/>
                <a:gridCol w="993140"/>
              </a:tblGrid>
              <a:tr h="162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Vertex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1-year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2-year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5-year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10-year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30- year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Implied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0.205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0.784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Actual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0.205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0.631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0.987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31620" y="3092037"/>
          <a:ext cx="608076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Period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Implied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Yield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Roll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Shift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Twist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Shape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0.830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0.385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0.009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0.381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0.029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1.859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0.292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0.037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1.501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-0.008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0.037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-1.055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0.272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0.057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-1.433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0.032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0.017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0.763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0.281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0.074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0.384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-0.002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1.710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0.240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0.073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1.436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-0.048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2007-2011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0.820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0.293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0.049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0.454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0.018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0.006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44981"/>
              </p:ext>
            </p:extLst>
          </p:nvPr>
        </p:nvGraphicFramePr>
        <p:xfrm>
          <a:off x="1447800" y="4876800"/>
          <a:ext cx="6080760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Implied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Yield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Roll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Shift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Twist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Shape Return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2007-2011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1%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out there for YCA: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are usually based on:</a:t>
            </a:r>
          </a:p>
          <a:p>
            <a:pPr marL="514350" indent="-514350">
              <a:buAutoNum type="arabicParenR"/>
            </a:pPr>
            <a:r>
              <a:rPr lang="en-US" dirty="0" smtClean="0"/>
              <a:t>Principal component analysis.</a:t>
            </a:r>
          </a:p>
          <a:p>
            <a:pPr marL="514350" indent="-514350">
              <a:buAutoNum type="arabicParenR"/>
            </a:pPr>
            <a:r>
              <a:rPr lang="en-US" dirty="0" smtClean="0"/>
              <a:t>Fitting polynomials to the yield curve.</a:t>
            </a:r>
          </a:p>
          <a:p>
            <a:pPr marL="514350" indent="-514350">
              <a:buAutoNum type="arabicParenR"/>
            </a:pPr>
            <a:r>
              <a:rPr lang="en-US" dirty="0" smtClean="0"/>
              <a:t>Empirical (example: using the shift of the 5 year tenor to determine the shift return).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our method: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Unlike PCA, returns depend only on the yield curves of the period into consideration.</a:t>
            </a:r>
          </a:p>
          <a:p>
            <a:r>
              <a:rPr lang="en-US" dirty="0" smtClean="0"/>
              <a:t>Unlike other empirical methods, it is built to minimize spurious returns of treasury securities. </a:t>
            </a:r>
          </a:p>
          <a:p>
            <a:r>
              <a:rPr lang="en-US" dirty="0" smtClean="0"/>
              <a:t>Unlike polynomial methods, works in maximizing the shift and twist returns, which we consider a first and second approximation to the treasury returns.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 presented here appeared in two publications:</a:t>
            </a:r>
          </a:p>
          <a:p>
            <a:r>
              <a:rPr lang="en-US" dirty="0" smtClean="0"/>
              <a:t>1) M. de Sousa Vieira, “A New Empirical Model for Yield Curve Attribution”, Journal of Performance Measurement, Summer 2011.</a:t>
            </a:r>
          </a:p>
          <a:p>
            <a:r>
              <a:rPr lang="en-US" dirty="0" smtClean="0"/>
              <a:t>2) M. de Sousa Vieira, “Semi-Closed Solutions in Yield Curve Attribution”, Journal of Performance Measurement, Spring 2013.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Thank you very much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Treasury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 breakdown: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1) Yield – related to the coupon payments.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2) Roll – rolling down or up in the Yield Curve.</a:t>
            </a:r>
          </a:p>
          <a:p>
            <a:pPr marL="0" indent="0">
              <a:buNone/>
            </a:pPr>
            <a:r>
              <a:rPr lang="en-US" dirty="0" smtClean="0"/>
              <a:t>    3) Shift – parallel movement of the YC.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4) Twist – bending of the YC.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5) Shape – whatever is not explained by the above.  </a:t>
            </a:r>
          </a:p>
        </p:txBody>
      </p:sp>
    </p:spTree>
    <p:extLst>
      <p:ext uri="{BB962C8B-B14F-4D97-AF65-F5344CB8AC3E}">
        <p14:creationId xmlns:p14="http://schemas.microsoft.com/office/powerpoint/2010/main" val="24726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Yield Curve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par yield curve refers to the yield values versus the maturity of a treasury bond trading at par (that is, at the face value). </a:t>
                </a:r>
                <a:r>
                  <a:rPr lang="en-US" dirty="0"/>
                  <a:t>Denoting </a:t>
                </a:r>
                <a:r>
                  <a:rPr lang="en-US" dirty="0" smtClean="0"/>
                  <a:t>by C </a:t>
                </a:r>
                <a:r>
                  <a:rPr lang="en-US" dirty="0"/>
                  <a:t>is the coupon, Y the </a:t>
                </a:r>
                <a:r>
                  <a:rPr lang="en-US" dirty="0" smtClean="0"/>
                  <a:t>Yield, N </a:t>
                </a:r>
                <a:r>
                  <a:rPr lang="en-US" dirty="0"/>
                  <a:t>the number of years to </a:t>
                </a:r>
                <a:r>
                  <a:rPr lang="en-US" dirty="0" smtClean="0"/>
                  <a:t>maturity and P the price of the bond we have for a biannual coupon bond: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=100%=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+100%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2977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for a 1-year bond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=100%=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100%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Rearranging the terms and using that 100%=1,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∗(1+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+C/2+1</a:t>
                </a:r>
              </a:p>
              <a:p>
                <a:pPr marL="0" indent="0">
                  <a:buNone/>
                </a:pPr>
                <a:r>
                  <a:rPr lang="en-US" dirty="0" smtClean="0"/>
                  <a:t>One can solve this quadratic equation in Y to show that Y=C. Therefore, for a bond trading at par, its yield is the same as the coupon value.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 par yield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US par yield curves for the dates of 8/31/2010 (upper) and 9/30/2010 (lower)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01" y="2819400"/>
            <a:ext cx="3381375" cy="305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7676" y="3470999"/>
            <a:ext cx="2736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interpolation purposes,</a:t>
            </a:r>
          </a:p>
          <a:p>
            <a:r>
              <a:rPr lang="en-US" dirty="0" smtClean="0"/>
              <a:t>we divide the YC in </a:t>
            </a:r>
          </a:p>
          <a:p>
            <a:r>
              <a:rPr lang="en-US" dirty="0" smtClean="0"/>
              <a:t>60 tenors, via spline</a:t>
            </a:r>
          </a:p>
          <a:p>
            <a:r>
              <a:rPr lang="en-US" dirty="0" smtClean="0"/>
              <a:t>fitting,  separated by </a:t>
            </a:r>
          </a:p>
          <a:p>
            <a:r>
              <a:rPr lang="en-US" dirty="0" smtClean="0"/>
              <a:t>0.5 years. This corresponds</a:t>
            </a:r>
          </a:p>
          <a:p>
            <a:r>
              <a:rPr lang="en-US" dirty="0" smtClean="0"/>
              <a:t>to 60 synthetic treasury</a:t>
            </a:r>
          </a:p>
          <a:p>
            <a:r>
              <a:rPr lang="en-US" dirty="0" smtClean="0"/>
              <a:t>bonds. </a:t>
            </a:r>
          </a:p>
        </p:txBody>
      </p:sp>
    </p:spTree>
    <p:extLst>
      <p:ext uri="{BB962C8B-B14F-4D97-AF65-F5344CB8AC3E}">
        <p14:creationId xmlns:p14="http://schemas.microsoft.com/office/powerpoint/2010/main" val="12963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passing of time for a treasury bond: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Yield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/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/2-</a:t>
                </a:r>
                <a:r>
                  <a:rPr lang="el-GR" dirty="0" smtClean="0"/>
                  <a:t>Δ</a:t>
                </a:r>
                <a:r>
                  <a:rPr lang="en-US" dirty="0" smtClean="0"/>
                  <a:t>t   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/2     Maturity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 5-year bond,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=10, for a 10-year bond,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=20, etc.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828800" y="3962400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28800" y="16764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3962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3962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248930" y="2617233"/>
            <a:ext cx="2446638" cy="892086"/>
          </a:xfrm>
          <a:custGeom>
            <a:avLst/>
            <a:gdLst>
              <a:gd name="connsiteX0" fmla="*/ 0 w 2446638"/>
              <a:gd name="connsiteY0" fmla="*/ 892086 h 892086"/>
              <a:gd name="connsiteX1" fmla="*/ 667265 w 2446638"/>
              <a:gd name="connsiteY1" fmla="*/ 447243 h 892086"/>
              <a:gd name="connsiteX2" fmla="*/ 1655805 w 2446638"/>
              <a:gd name="connsiteY2" fmla="*/ 27113 h 892086"/>
              <a:gd name="connsiteX3" fmla="*/ 2446638 w 2446638"/>
              <a:gd name="connsiteY3" fmla="*/ 76540 h 8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638" h="892086">
                <a:moveTo>
                  <a:pt x="0" y="892086"/>
                </a:moveTo>
                <a:cubicBezTo>
                  <a:pt x="195649" y="741745"/>
                  <a:pt x="391298" y="591405"/>
                  <a:pt x="667265" y="447243"/>
                </a:cubicBezTo>
                <a:cubicBezTo>
                  <a:pt x="943232" y="303081"/>
                  <a:pt x="1359243" y="88897"/>
                  <a:pt x="1655805" y="27113"/>
                </a:cubicBezTo>
                <a:cubicBezTo>
                  <a:pt x="1952367" y="-34671"/>
                  <a:pt x="2199502" y="20934"/>
                  <a:pt x="2446638" y="765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23070" y="1850324"/>
            <a:ext cx="2397211" cy="1189438"/>
          </a:xfrm>
          <a:custGeom>
            <a:avLst/>
            <a:gdLst>
              <a:gd name="connsiteX0" fmla="*/ 0 w 2397211"/>
              <a:gd name="connsiteY0" fmla="*/ 1189438 h 1189438"/>
              <a:gd name="connsiteX1" fmla="*/ 617838 w 2397211"/>
              <a:gd name="connsiteY1" fmla="*/ 522173 h 1189438"/>
              <a:gd name="connsiteX2" fmla="*/ 1705233 w 2397211"/>
              <a:gd name="connsiteY2" fmla="*/ 77330 h 1189438"/>
              <a:gd name="connsiteX3" fmla="*/ 2397211 w 2397211"/>
              <a:gd name="connsiteY3" fmla="*/ 3190 h 11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211" h="1189438">
                <a:moveTo>
                  <a:pt x="0" y="1189438"/>
                </a:moveTo>
                <a:cubicBezTo>
                  <a:pt x="166816" y="948481"/>
                  <a:pt x="333633" y="707524"/>
                  <a:pt x="617838" y="522173"/>
                </a:cubicBezTo>
                <a:cubicBezTo>
                  <a:pt x="902044" y="336822"/>
                  <a:pt x="1408671" y="163827"/>
                  <a:pt x="1705233" y="77330"/>
                </a:cubicBezTo>
                <a:cubicBezTo>
                  <a:pt x="2001795" y="-9167"/>
                  <a:pt x="2199503" y="-2989"/>
                  <a:pt x="2397211" y="3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3276600" y="2819400"/>
            <a:ext cx="990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828800" y="2819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67200" y="3810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76600" y="3810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5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the bond as time passes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+∆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1+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+∆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j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(1+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/2)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r>
                  <a:rPr lang="en-US" dirty="0"/>
                  <a:t> 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= </a:t>
                </a:r>
                <a:r>
                  <a:rPr lang="en-US" i="1" dirty="0"/>
                  <a:t>j/2 - ∆t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This equation takes into consideration that not only the yield curve has moved as time evolved but also that the coupon payments and maturity are now closer by ∆t.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9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14522</TotalTime>
  <Words>2821</Words>
  <Application>Microsoft Office PowerPoint</Application>
  <PresentationFormat>On-screen Show (4:3)</PresentationFormat>
  <Paragraphs>279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Semi-Closed Solutions in a New Model for Yield Curve Attribution</vt:lpstr>
      <vt:lpstr>Motivation</vt:lpstr>
      <vt:lpstr>Models out there for YCA:</vt:lpstr>
      <vt:lpstr>Treasury returns</vt:lpstr>
      <vt:lpstr>Par Yield Curve</vt:lpstr>
      <vt:lpstr>Illustration for a 1-year bond</vt:lpstr>
      <vt:lpstr>The US par yield curve</vt:lpstr>
      <vt:lpstr>The passing of time for a treasury bond:</vt:lpstr>
      <vt:lpstr>Price of the bond as time passes</vt:lpstr>
      <vt:lpstr>Working out the previous equation:</vt:lpstr>
      <vt:lpstr>Implied return of a treasury bond: </vt:lpstr>
      <vt:lpstr>Breaking down the returns: yield, roll, shift, twist and shape.</vt:lpstr>
      <vt:lpstr>Yield return</vt:lpstr>
      <vt:lpstr>Roll return:</vt:lpstr>
      <vt:lpstr>Shift return</vt:lpstr>
      <vt:lpstr>Twist return:</vt:lpstr>
      <vt:lpstr>Twist return (cont.)</vt:lpstr>
      <vt:lpstr>Twist (cont.) and Shape</vt:lpstr>
      <vt:lpstr>Yield shift and angle of twist of return difference minimization:</vt:lpstr>
      <vt:lpstr>Return components as a function of the maturity of the bond</vt:lpstr>
      <vt:lpstr>Duration matching approach (Lord 1997)</vt:lpstr>
      <vt:lpstr>Returns as a function of the duration</vt:lpstr>
      <vt:lpstr>Case of a YC mostly rotated (06/30/2008 to 07/31/2008)</vt:lpstr>
      <vt:lpstr>Case of 06/30/2008 to 07/31/2008 (returns versus duration)</vt:lpstr>
      <vt:lpstr>Breakdown of Investment Grade Bonds</vt:lpstr>
      <vt:lpstr>Example: A corporate bond.</vt:lpstr>
      <vt:lpstr>Example: a treasury bond:</vt:lpstr>
      <vt:lpstr>Historical Analysis of the US Yield Curve (5 years and entire period)</vt:lpstr>
      <vt:lpstr>Historical analysis: Average values for the returns:</vt:lpstr>
      <vt:lpstr>Advantages of our method:</vt:lpstr>
      <vt:lpstr>Publications: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Semi-Closed Solutions in a New Empirical Model for Yield Curve Attribution</dc:title>
  <dc:creator>Maria</dc:creator>
  <cp:lastModifiedBy>Maria</cp:lastModifiedBy>
  <cp:revision>95</cp:revision>
  <dcterms:created xsi:type="dcterms:W3CDTF">2013-08-12T12:25:13Z</dcterms:created>
  <dcterms:modified xsi:type="dcterms:W3CDTF">2013-09-18T03:15:41Z</dcterms:modified>
</cp:coreProperties>
</file>